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notesMasterIdLst>
    <p:notesMasterId r:id="rId20"/>
  </p:notesMasterIdLst>
  <p:handoutMasterIdLst>
    <p:handoutMasterId r:id="rId21"/>
  </p:handoutMasterIdLst>
  <p:sldIdLst>
    <p:sldId id="256" r:id="rId5"/>
    <p:sldId id="307" r:id="rId6"/>
    <p:sldId id="314" r:id="rId7"/>
    <p:sldId id="258" r:id="rId8"/>
    <p:sldId id="312" r:id="rId9"/>
    <p:sldId id="275" r:id="rId10"/>
    <p:sldId id="310" r:id="rId11"/>
    <p:sldId id="281" r:id="rId12"/>
    <p:sldId id="293" r:id="rId13"/>
    <p:sldId id="292" r:id="rId14"/>
    <p:sldId id="283" r:id="rId15"/>
    <p:sldId id="282" r:id="rId16"/>
    <p:sldId id="308" r:id="rId17"/>
    <p:sldId id="309" r:id="rId18"/>
    <p:sldId id="263" r:id="rId19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0000FF"/>
    <a:srgbClr val="FFFF66"/>
    <a:srgbClr val="0066FF"/>
    <a:srgbClr val="FF00FF"/>
    <a:srgbClr val="FFFF99"/>
    <a:srgbClr val="FFCC00"/>
    <a:srgbClr val="FFCC66"/>
    <a:srgbClr val="CC0000"/>
    <a:srgbClr val="0058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605" autoAdjust="0"/>
  </p:normalViewPr>
  <p:slideViewPr>
    <p:cSldViewPr>
      <p:cViewPr varScale="1">
        <p:scale>
          <a:sx n="90" d="100"/>
          <a:sy n="90" d="100"/>
        </p:scale>
        <p:origin x="90" y="207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13ED5-2F46-425D-AE14-563F7D776EA1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38944-5E93-48BB-BDEA-BE2AAA0CF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41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2A200-946A-4621-AA31-2A7677D3CFDF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6C2BA-A668-41FC-B917-1E0298FFB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21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6C2BA-A668-41FC-B917-1E0298FFBE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29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390B-0BF2-4BBB-972E-77C6D329C492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E578-B50A-4D17-9439-D18B104D5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390B-0BF2-4BBB-972E-77C6D329C492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E578-B50A-4D17-9439-D18B104D5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390B-0BF2-4BBB-972E-77C6D329C492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E578-B50A-4D17-9439-D18B104D5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390B-0BF2-4BBB-972E-77C6D329C492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E578-B50A-4D17-9439-D18B104D5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390B-0BF2-4BBB-972E-77C6D329C492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E578-B50A-4D17-9439-D18B104D5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390B-0BF2-4BBB-972E-77C6D329C492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E578-B50A-4D17-9439-D18B104D5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390B-0BF2-4BBB-972E-77C6D329C492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E578-B50A-4D17-9439-D18B104D5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390B-0BF2-4BBB-972E-77C6D329C492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E578-B50A-4D17-9439-D18B104D5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390B-0BF2-4BBB-972E-77C6D329C492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E578-B50A-4D17-9439-D18B104D5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390B-0BF2-4BBB-972E-77C6D329C492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E578-B50A-4D17-9439-D18B104D5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390B-0BF2-4BBB-972E-77C6D329C492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E578-B50A-4D17-9439-D18B104D544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D45390B-0BF2-4BBB-972E-77C6D329C492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277E578-B50A-4D17-9439-D18B104D5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gif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8077200" cy="4267200"/>
          </a:xfrm>
          <a:solidFill>
            <a:srgbClr val="FFC000"/>
          </a:solidFill>
        </p:spPr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8000" b="1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anose="020E0502030308020204" pitchFamily="34" charset="0"/>
              </a:rPr>
              <a:t> </a:t>
            </a:r>
            <a:r>
              <a:rPr lang="en-US" sz="8000" b="1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Maiandra GD" panose="020E0502030308020204" pitchFamily="34" charset="0"/>
              </a:rPr>
              <a:t>6</a:t>
            </a:r>
            <a:r>
              <a:rPr lang="en-US" sz="8000" b="1" baseline="30000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Maiandra GD" panose="020E0502030308020204" pitchFamily="34" charset="0"/>
              </a:rPr>
              <a:t>th</a:t>
            </a:r>
            <a:r>
              <a:rPr lang="en-US" sz="8000" b="1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Maiandra GD" panose="020E0502030308020204" pitchFamily="34" charset="0"/>
              </a:rPr>
              <a:t> Grade Course Selection</a:t>
            </a:r>
            <a:endParaRPr lang="en-US" sz="8000" b="1" dirty="0">
              <a:ln w="1905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latin typeface="Maiandra GD" panose="020E0502030308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738132"/>
            <a:ext cx="7924800" cy="1676400"/>
          </a:xfrm>
          <a:solidFill>
            <a:srgbClr val="FFC000"/>
          </a:solidFill>
        </p:spPr>
        <p:txBody>
          <a:bodyPr anchor="ctr"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7200" b="1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Maiandra GD" panose="020E0502030308020204" pitchFamily="34" charset="0"/>
                <a:cs typeface="Times New Roman" panose="02020603050405020304" pitchFamily="18" charset="0"/>
              </a:rPr>
              <a:t>For 2024-2025</a:t>
            </a:r>
            <a:endParaRPr lang="en-US" sz="7200" b="1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  <a:latin typeface="Maiandra GD" panose="020E0502030308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0172" y="533400"/>
            <a:ext cx="41511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Rockwell Extra Bold" panose="02060903040505020403" pitchFamily="18" charset="0"/>
              </a:rPr>
              <a:t>For Current </a:t>
            </a:r>
          </a:p>
          <a:p>
            <a:pPr algn="ctr"/>
            <a:r>
              <a:rPr lang="en-US" sz="2800" b="1" dirty="0" smtClean="0">
                <a:latin typeface="Rockwell Extra Bold" panose="02060903040505020403" pitchFamily="18" charset="0"/>
              </a:rPr>
              <a:t>5</a:t>
            </a:r>
            <a:r>
              <a:rPr lang="en-US" sz="2800" b="1" baseline="30000" dirty="0" smtClean="0">
                <a:latin typeface="Rockwell Extra Bold" panose="02060903040505020403" pitchFamily="18" charset="0"/>
              </a:rPr>
              <a:t>th</a:t>
            </a:r>
            <a:r>
              <a:rPr lang="en-US" sz="2800" b="1" dirty="0" smtClean="0">
                <a:latin typeface="Rockwell Extra Bold" panose="02060903040505020403" pitchFamily="18" charset="0"/>
              </a:rPr>
              <a:t> Grade Students </a:t>
            </a:r>
            <a:endParaRPr lang="en-US" sz="2800" b="1" dirty="0">
              <a:latin typeface="Rockwell Extra Bold" panose="02060903040505020403" pitchFamily="18" charset="0"/>
            </a:endParaRPr>
          </a:p>
        </p:txBody>
      </p:sp>
      <p:pic>
        <p:nvPicPr>
          <p:cNvPr id="5" name="Picture 4" descr="F:\Montgomery High School Branding\jpegs\MontgomeryLogos_Artboard 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72" y="297259"/>
            <a:ext cx="1598428" cy="1379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F:\Montgomery High School Branding\jpegs\MontgomeryLogos_Artboard 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736" y="297259"/>
            <a:ext cx="1598428" cy="13791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0" y="0"/>
            <a:ext cx="9220200" cy="6857999"/>
          </a:xfrm>
        </p:spPr>
        <p:txBody>
          <a:bodyPr>
            <a:normAutofit fontScale="40000" lnSpcReduction="20000"/>
          </a:bodyPr>
          <a:lstStyle/>
          <a:p>
            <a:pPr marL="457200" lvl="1" indent="0" algn="ctr">
              <a:buNone/>
            </a:pPr>
            <a:endParaRPr lang="en-US" sz="6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  <a:cs typeface="Times New Roman" panose="02020603050405020304" pitchFamily="18" charset="0"/>
            </a:endParaRPr>
          </a:p>
          <a:p>
            <a:pPr marL="457200" lvl="1" indent="0" algn="ctr">
              <a:buNone/>
            </a:pPr>
            <a:r>
              <a:rPr lang="en-US" sz="1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Times New Roman" panose="02020603050405020304" pitchFamily="18" charset="0"/>
              </a:rPr>
              <a:t>In</a:t>
            </a:r>
            <a:r>
              <a:rPr lang="en-US" sz="135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Times New Roman" panose="02020603050405020304" pitchFamily="18" charset="0"/>
              </a:rPr>
              <a:t> </a:t>
            </a:r>
            <a:r>
              <a:rPr lang="en-US" sz="135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  <a:cs typeface="Times New Roman" panose="02020603050405020304" pitchFamily="18" charset="0"/>
              </a:rPr>
              <a:t>ADVANCED</a:t>
            </a:r>
            <a:r>
              <a:rPr lang="en-US" sz="13500" b="1" dirty="0" smtClean="0">
                <a:solidFill>
                  <a:schemeClr val="tx1"/>
                </a:solidFill>
                <a:latin typeface="Maiandra GD" panose="020E0502030308020204" pitchFamily="34" charset="0"/>
                <a:cs typeface="Times New Roman" panose="02020603050405020304" pitchFamily="18" charset="0"/>
              </a:rPr>
              <a:t> Classes:</a:t>
            </a:r>
          </a:p>
          <a:p>
            <a:pPr marL="457200" lvl="1" indent="0" algn="ctr">
              <a:buNone/>
            </a:pPr>
            <a:endParaRPr lang="en-US" sz="2600" b="1" dirty="0" smtClean="0">
              <a:solidFill>
                <a:schemeClr val="tx1"/>
              </a:solidFill>
              <a:latin typeface="Maiandra GD" panose="020E0502030308020204" pitchFamily="34" charset="0"/>
              <a:cs typeface="Times New Roman" panose="02020603050405020304" pitchFamily="18" charset="0"/>
            </a:endParaRPr>
          </a:p>
          <a:p>
            <a:pPr marL="457200" lvl="1" indent="0" algn="ctr">
              <a:buNone/>
            </a:pPr>
            <a:r>
              <a:rPr lang="en-US" sz="9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Times New Roman" panose="02020603050405020304" pitchFamily="18" charset="0"/>
              </a:rPr>
              <a:t>Students </a:t>
            </a:r>
            <a:r>
              <a:rPr lang="en-US" sz="9300" b="1" dirty="0">
                <a:solidFill>
                  <a:schemeClr val="tx1"/>
                </a:solidFill>
                <a:latin typeface="Maiandra GD" panose="020E0502030308020204" pitchFamily="34" charset="0"/>
                <a:cs typeface="Times New Roman" panose="02020603050405020304" pitchFamily="18" charset="0"/>
              </a:rPr>
              <a:t>are expected to </a:t>
            </a:r>
            <a:r>
              <a:rPr lang="en-US" sz="9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  <a:cs typeface="Times New Roman" panose="02020603050405020304" pitchFamily="18" charset="0"/>
              </a:rPr>
              <a:t>seek help </a:t>
            </a:r>
            <a:r>
              <a:rPr lang="en-US" sz="9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Times New Roman" panose="02020603050405020304" pitchFamily="18" charset="0"/>
              </a:rPr>
              <a:t>when needed by </a:t>
            </a:r>
            <a:r>
              <a:rPr lang="en-US" sz="9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  <a:cs typeface="Times New Roman" panose="02020603050405020304" pitchFamily="18" charset="0"/>
              </a:rPr>
              <a:t>conferencing</a:t>
            </a:r>
            <a:r>
              <a:rPr lang="en-US" sz="9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Times New Roman" panose="02020603050405020304" pitchFamily="18" charset="0"/>
              </a:rPr>
              <a:t> with teachers and attending </a:t>
            </a:r>
            <a:r>
              <a:rPr lang="en-US" sz="9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  <a:cs typeface="Times New Roman" panose="02020603050405020304" pitchFamily="18" charset="0"/>
              </a:rPr>
              <a:t>tutorials</a:t>
            </a:r>
            <a:r>
              <a:rPr lang="en-US" sz="9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lvl="1" indent="0" algn="ctr">
              <a:buNone/>
            </a:pPr>
            <a:endParaRPr lang="en-US" sz="9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  <a:cs typeface="Times New Roman" panose="02020603050405020304" pitchFamily="18" charset="0"/>
            </a:endParaRPr>
          </a:p>
          <a:p>
            <a:pPr marL="457200" lvl="1" indent="0" algn="ctr">
              <a:buNone/>
            </a:pPr>
            <a:r>
              <a:rPr lang="en-US" sz="9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Times New Roman" panose="02020603050405020304" pitchFamily="18" charset="0"/>
              </a:rPr>
              <a:t>Students</a:t>
            </a:r>
            <a:r>
              <a:rPr lang="en-US" sz="9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Times New Roman" panose="02020603050405020304" pitchFamily="18" charset="0"/>
              </a:rPr>
              <a:t> </a:t>
            </a:r>
            <a:r>
              <a:rPr lang="en-US" sz="9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  <a:cs typeface="Times New Roman" panose="02020603050405020304" pitchFamily="18" charset="0"/>
              </a:rPr>
              <a:t>initial grades </a:t>
            </a:r>
            <a:r>
              <a:rPr lang="en-US" sz="9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Times New Roman" panose="02020603050405020304" pitchFamily="18" charset="0"/>
              </a:rPr>
              <a:t>may </a:t>
            </a:r>
            <a:r>
              <a:rPr lang="en-US" sz="93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  <a:cs typeface="Times New Roman" panose="02020603050405020304" pitchFamily="18" charset="0"/>
              </a:rPr>
              <a:t>not</a:t>
            </a:r>
            <a:r>
              <a:rPr lang="en-US" sz="9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Times New Roman" panose="02020603050405020304" pitchFamily="18" charset="0"/>
              </a:rPr>
              <a:t> reflect </a:t>
            </a:r>
            <a:r>
              <a:rPr lang="en-US" sz="9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  <a:cs typeface="Times New Roman" panose="02020603050405020304" pitchFamily="18" charset="0"/>
              </a:rPr>
              <a:t>later grades</a:t>
            </a:r>
            <a:r>
              <a:rPr lang="en-US" sz="9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Times New Roman" panose="02020603050405020304" pitchFamily="18" charset="0"/>
              </a:rPr>
              <a:t>. </a:t>
            </a:r>
          </a:p>
          <a:p>
            <a:pPr marL="457200" lvl="1" indent="0" algn="ctr">
              <a:buNone/>
            </a:pPr>
            <a:endParaRPr lang="en-US" sz="9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  <a:cs typeface="Times New Roman" panose="02020603050405020304" pitchFamily="18" charset="0"/>
            </a:endParaRPr>
          </a:p>
          <a:p>
            <a:pPr marL="457200" lvl="1" indent="0" algn="ctr">
              <a:buNone/>
            </a:pPr>
            <a:r>
              <a:rPr lang="en-US" sz="9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Times New Roman" panose="02020603050405020304" pitchFamily="18" charset="0"/>
              </a:rPr>
              <a:t>Students may </a:t>
            </a:r>
            <a:r>
              <a:rPr lang="en-US" sz="9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  <a:cs typeface="Times New Roman" panose="02020603050405020304" pitchFamily="18" charset="0"/>
              </a:rPr>
              <a:t>change to a level course </a:t>
            </a:r>
            <a:r>
              <a:rPr lang="en-US" sz="9300" b="1" dirty="0" smtClean="0">
                <a:solidFill>
                  <a:schemeClr val="tx1"/>
                </a:solidFill>
                <a:latin typeface="Maiandra GD" panose="020E0502030308020204" pitchFamily="34" charset="0"/>
                <a:cs typeface="Times New Roman" panose="02020603050405020304" pitchFamily="18" charset="0"/>
              </a:rPr>
              <a:t>at designated times in the year.</a:t>
            </a:r>
            <a:endParaRPr lang="en-US" sz="9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  <a:cs typeface="Times New Roman" panose="02020603050405020304" pitchFamily="18" charset="0"/>
            </a:endParaRPr>
          </a:p>
          <a:p>
            <a:pPr marL="457200" lvl="1" indent="0" algn="ctr">
              <a:buNone/>
            </a:pPr>
            <a:endParaRPr lang="en-US" sz="4400" b="1" dirty="0" smtClean="0">
              <a:solidFill>
                <a:schemeClr val="tx1"/>
              </a:solidFill>
              <a:latin typeface="Maiandra GD" panose="020E0502030308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64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65" y="-228600"/>
            <a:ext cx="9109435" cy="2133600"/>
          </a:xfrm>
        </p:spPr>
        <p:txBody>
          <a:bodyPr/>
          <a:lstStyle/>
          <a:p>
            <a:pPr algn="ctr"/>
            <a:r>
              <a:rPr lang="en-US" sz="6000" b="1" u="sng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  <a:cs typeface="Times New Roman" panose="02020603050405020304" pitchFamily="18" charset="0"/>
              </a:rPr>
              <a:t>PHYSICAL EDUCATION</a:t>
            </a:r>
            <a:endParaRPr lang="en-US" sz="6000" u="sng" dirty="0">
              <a:latin typeface="Rockwell Extra Bold" panose="02060903040505020403" pitchFamily="18" charset="0"/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228600" y="1676400"/>
            <a:ext cx="8762999" cy="497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5400" b="1" dirty="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  <a:latin typeface="Maiandra GD" panose="020E0502030308020204" pitchFamily="34" charset="0"/>
                <a:cs typeface="Times New Roman" panose="02020603050405020304" pitchFamily="18" charset="0"/>
              </a:rPr>
              <a:t>ALL </a:t>
            </a:r>
            <a:r>
              <a:rPr lang="en-US" sz="5400" b="1" dirty="0" smtClean="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  <a:latin typeface="Maiandra GD" panose="020E0502030308020204" pitchFamily="34" charset="0"/>
                <a:cs typeface="Times New Roman" panose="02020603050405020304" pitchFamily="18" charset="0"/>
              </a:rPr>
              <a:t>6</a:t>
            </a:r>
            <a:r>
              <a:rPr lang="en-US" sz="5400" b="1" baseline="30000" dirty="0" smtClean="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  <a:latin typeface="Maiandra GD" panose="020E0502030308020204" pitchFamily="34" charset="0"/>
                <a:cs typeface="Times New Roman" panose="02020603050405020304" pitchFamily="18" charset="0"/>
              </a:rPr>
              <a:t>TH</a:t>
            </a:r>
            <a:r>
              <a:rPr lang="en-US" sz="5400" b="1" dirty="0" smtClean="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  <a:latin typeface="Maiandra GD" panose="020E0502030308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  <a:latin typeface="Maiandra GD" panose="020E0502030308020204" pitchFamily="34" charset="0"/>
                <a:cs typeface="Times New Roman" panose="02020603050405020304" pitchFamily="18" charset="0"/>
              </a:rPr>
              <a:t>GRADE STUDENTS </a:t>
            </a:r>
            <a:endParaRPr lang="en-US" sz="5400" b="1" dirty="0" smtClean="0">
              <a:ln w="9525">
                <a:solidFill>
                  <a:schemeClr val="tx1"/>
                </a:solidFill>
              </a:ln>
              <a:solidFill>
                <a:schemeClr val="tx1"/>
              </a:solidFill>
              <a:latin typeface="Maiandra GD" panose="020E050203030802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5400" b="1" dirty="0" smtClean="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Times New Roman" panose="02020603050405020304" pitchFamily="18" charset="0"/>
              </a:rPr>
              <a:t>MUST</a:t>
            </a:r>
            <a:r>
              <a:rPr lang="en-US" sz="5400" b="1" dirty="0" smtClean="0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5400" b="1" dirty="0" smtClean="0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  <a:latin typeface="Maiandra GD" panose="020E0502030308020204" pitchFamily="34" charset="0"/>
                <a:cs typeface="Times New Roman" panose="02020603050405020304" pitchFamily="18" charset="0"/>
              </a:rPr>
              <a:t>PARTICIPATE </a:t>
            </a:r>
            <a:r>
              <a:rPr lang="en-US" sz="5400" b="1" dirty="0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  <a:latin typeface="Maiandra GD" panose="020E0502030308020204" pitchFamily="34" charset="0"/>
                <a:cs typeface="Times New Roman" panose="02020603050405020304" pitchFamily="18" charset="0"/>
              </a:rPr>
              <a:t>IN A </a:t>
            </a:r>
            <a:endParaRPr lang="en-US" sz="5400" b="1" dirty="0" smtClean="0">
              <a:ln w="9525">
                <a:solidFill>
                  <a:schemeClr val="tx1"/>
                </a:solidFill>
              </a:ln>
              <a:solidFill>
                <a:schemeClr val="tx1"/>
              </a:solidFill>
              <a:latin typeface="Maiandra GD" panose="020E050203030802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5400" b="1" dirty="0" smtClean="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  <a:latin typeface="Maiandra GD" panose="020E0502030308020204" pitchFamily="34" charset="0"/>
                <a:cs typeface="Times New Roman" panose="02020603050405020304" pitchFamily="18" charset="0"/>
              </a:rPr>
              <a:t>PHYSICAL </a:t>
            </a:r>
            <a:r>
              <a:rPr lang="en-US" sz="5400" b="1" dirty="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  <a:latin typeface="Maiandra GD" panose="020E0502030308020204" pitchFamily="34" charset="0"/>
                <a:cs typeface="Times New Roman" panose="02020603050405020304" pitchFamily="18" charset="0"/>
              </a:rPr>
              <a:t>EDUCATION</a:t>
            </a:r>
            <a:r>
              <a:rPr lang="en-US" sz="5400" b="1" dirty="0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  <a:latin typeface="Maiandra GD" panose="020E0502030308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smtClean="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  <a:latin typeface="Maiandra GD" panose="020E0502030308020204" pitchFamily="34" charset="0"/>
                <a:cs typeface="Times New Roman" panose="02020603050405020304" pitchFamily="18" charset="0"/>
              </a:rPr>
              <a:t>(PE) </a:t>
            </a:r>
            <a:r>
              <a:rPr lang="en-US" sz="5400" b="1" dirty="0" smtClean="0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  <a:latin typeface="Maiandra GD" panose="020E0502030308020204" pitchFamily="34" charset="0"/>
                <a:cs typeface="Times New Roman" panose="02020603050405020304" pitchFamily="18" charset="0"/>
              </a:rPr>
              <a:t>ELECTIVE</a:t>
            </a:r>
            <a:r>
              <a:rPr lang="en-US" sz="5400" b="1" dirty="0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  <a:latin typeface="Maiandra GD" panose="020E0502030308020204" pitchFamily="34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86900">
            <a:off x="7050651" y="482176"/>
            <a:ext cx="1903272" cy="9827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90460">
            <a:off x="151560" y="367877"/>
            <a:ext cx="1903272" cy="98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5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-152400"/>
            <a:ext cx="7125113" cy="1142999"/>
          </a:xfrm>
        </p:spPr>
        <p:txBody>
          <a:bodyPr/>
          <a:lstStyle/>
          <a:p>
            <a:pPr algn="ctr"/>
            <a:r>
              <a:rPr lang="en-US" sz="4400" u="sng" dirty="0" smtClean="0">
                <a:solidFill>
                  <a:schemeClr val="accent6">
                    <a:lumMod val="75000"/>
                  </a:schemeClr>
                </a:solidFill>
                <a:latin typeface="Rockwell Extra Bold" panose="02060903040505020403" pitchFamily="18" charset="0"/>
              </a:rPr>
              <a:t>PE</a:t>
            </a:r>
            <a:r>
              <a:rPr lang="en-US" sz="4400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</a:t>
            </a:r>
            <a:r>
              <a:rPr lang="en-US" sz="4400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Choices</a:t>
            </a:r>
            <a:endParaRPr lang="en-US" sz="44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0"/>
            <a:ext cx="8610600" cy="6629400"/>
          </a:xfrm>
        </p:spPr>
        <p:txBody>
          <a:bodyPr>
            <a:noAutofit/>
          </a:bodyPr>
          <a:lstStyle/>
          <a:p>
            <a:pPr marL="457200" lvl="1" indent="0">
              <a:spcBef>
                <a:spcPts val="600"/>
              </a:spcBef>
              <a:buNone/>
            </a:pPr>
            <a:r>
              <a:rPr lang="en-US" sz="3600" b="1" spc="90" dirty="0" smtClean="0">
                <a:ln w="9525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Times New Roman" panose="02020603050405020304" pitchFamily="18" charset="0"/>
              </a:rPr>
              <a:t>        </a:t>
            </a:r>
            <a:r>
              <a:rPr lang="en-US" sz="3600" b="1" u="sng" spc="90" dirty="0" smtClean="0">
                <a:ln w="9525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Times New Roman" panose="02020603050405020304" pitchFamily="18" charset="0"/>
              </a:rPr>
              <a:t>REGULAR PE:</a:t>
            </a:r>
            <a:r>
              <a:rPr lang="en-US" sz="3600" b="1" spc="90" dirty="0" smtClean="0">
                <a:ln w="9525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spc="90" dirty="0" smtClean="0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  <a:latin typeface="Maiandra GD" panose="020E0502030308020204" pitchFamily="34" charset="0"/>
                <a:cs typeface="Times New Roman" panose="02020603050405020304" pitchFamily="18" charset="0"/>
              </a:rPr>
              <a:t>Team Sports/Fun                                  		  Games</a:t>
            </a:r>
            <a:r>
              <a:rPr lang="en-US" sz="3600" b="1" spc="90" dirty="0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  <a:latin typeface="Maiandra GD" panose="020E0502030308020204" pitchFamily="34" charset="0"/>
                <a:cs typeface="Times New Roman" panose="02020603050405020304" pitchFamily="18" charset="0"/>
              </a:rPr>
              <a:t>: FOR </a:t>
            </a:r>
            <a:r>
              <a:rPr lang="en-US" sz="3600" b="1" spc="90" dirty="0" smtClean="0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  <a:latin typeface="Maiandra GD" panose="020E0502030308020204" pitchFamily="34" charset="0"/>
                <a:cs typeface="Times New Roman" panose="02020603050405020304" pitchFamily="18" charset="0"/>
              </a:rPr>
              <a:t>ALL</a:t>
            </a:r>
          </a:p>
          <a:p>
            <a:pPr marL="457200" lvl="1" indent="0">
              <a:spcBef>
                <a:spcPts val="600"/>
              </a:spcBef>
              <a:buNone/>
            </a:pPr>
            <a:endParaRPr lang="en-US" sz="1200" b="1" u="sng" spc="90" dirty="0" smtClean="0">
              <a:ln w="9525">
                <a:solidFill>
                  <a:schemeClr val="tx1"/>
                </a:solidFill>
              </a:ln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  <a:cs typeface="Times New Roman" panose="02020603050405020304" pitchFamily="18" charset="0"/>
            </a:endParaRP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3600" b="1" u="sng" spc="90" dirty="0" smtClean="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Times New Roman" panose="02020603050405020304" pitchFamily="18" charset="0"/>
              </a:rPr>
              <a:t>DANCE:</a:t>
            </a:r>
            <a:r>
              <a:rPr lang="en-US" sz="3600" b="1" spc="90" dirty="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spc="90" dirty="0" smtClean="0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  <a:latin typeface="Maiandra GD" panose="020E0502030308020204" pitchFamily="34" charset="0"/>
                <a:cs typeface="Times New Roman" panose="02020603050405020304" pitchFamily="18" charset="0"/>
              </a:rPr>
              <a:t>Learn dance team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3600" b="1" spc="90" dirty="0" smtClean="0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  <a:latin typeface="Maiandra GD" panose="020E0502030308020204" pitchFamily="34" charset="0"/>
                <a:cs typeface="Times New Roman" panose="02020603050405020304" pitchFamily="18" charset="0"/>
              </a:rPr>
              <a:t>techniques and performance showmanship. </a:t>
            </a:r>
            <a:r>
              <a:rPr lang="en-US" sz="2000" b="1" spc="90" dirty="0" smtClean="0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  <a:latin typeface="Maiandra GD" panose="020E0502030308020204" pitchFamily="34" charset="0"/>
                <a:cs typeface="Times New Roman" panose="02020603050405020304" pitchFamily="18" charset="0"/>
              </a:rPr>
              <a:t>(Dance uniform purchase required.)</a:t>
            </a:r>
          </a:p>
          <a:p>
            <a:pPr marL="457200" lvl="1" indent="0">
              <a:spcBef>
                <a:spcPts val="600"/>
              </a:spcBef>
              <a:buNone/>
            </a:pPr>
            <a:endParaRPr lang="en-US" sz="1200" b="1" u="sng" spc="90" dirty="0">
              <a:ln w="9525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  <a:cs typeface="Times New Roman" panose="02020603050405020304" pitchFamily="18" charset="0"/>
            </a:endParaRP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2800" b="1" spc="90" dirty="0" smtClean="0">
                <a:ln w="9525">
                  <a:solidFill>
                    <a:schemeClr val="tx1"/>
                  </a:solidFill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Times New Roman" panose="02020603050405020304" pitchFamily="18" charset="0"/>
              </a:rPr>
              <a:t>           *</a:t>
            </a:r>
            <a:r>
              <a:rPr lang="en-US" sz="3600" b="1" u="sng" spc="90" dirty="0" smtClean="0">
                <a:ln w="9525">
                  <a:solidFill>
                    <a:schemeClr val="tx1"/>
                  </a:solidFill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Times New Roman" panose="02020603050405020304" pitchFamily="18" charset="0"/>
              </a:rPr>
              <a:t>OFF CAMPUS PE: </a:t>
            </a:r>
            <a:r>
              <a:rPr lang="en-US" sz="2800" b="1" spc="90" dirty="0" smtClean="0">
                <a:ln w="9525">
                  <a:solidFill>
                    <a:schemeClr val="tx1"/>
                  </a:solidFill>
                </a:ln>
                <a:solidFill>
                  <a:srgbClr val="0066FF"/>
                </a:solidFill>
                <a:latin typeface="Maiandra GD" panose="020E0502030308020204" pitchFamily="34" charset="0"/>
                <a:cs typeface="Times New Roman" panose="02020603050405020304" pitchFamily="18" charset="0"/>
              </a:rPr>
              <a:t>Application on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2800" b="1" spc="90" dirty="0" smtClean="0">
                <a:ln w="9525">
                  <a:solidFill>
                    <a:schemeClr val="tx1"/>
                  </a:solidFill>
                </a:ln>
                <a:solidFill>
                  <a:srgbClr val="0066FF"/>
                </a:solidFill>
                <a:latin typeface="Maiandra GD" panose="020E0502030308020204" pitchFamily="34" charset="0"/>
                <a:cs typeface="Times New Roman" panose="02020603050405020304" pitchFamily="18" charset="0"/>
              </a:rPr>
              <a:t>             MISD webpage. Approval required.  </a:t>
            </a:r>
            <a:endParaRPr lang="en-US" sz="2800" b="1" spc="90" dirty="0">
              <a:ln w="9525">
                <a:solidFill>
                  <a:schemeClr val="tx1"/>
                </a:solidFill>
              </a:ln>
              <a:solidFill>
                <a:srgbClr val="0066FF"/>
              </a:solidFill>
              <a:latin typeface="Maiandra GD" panose="020E0502030308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Michael Stout's Blog-For students and teachers: OMG!! I've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57447"/>
            <a:ext cx="1819946" cy="1600200"/>
          </a:xfrm>
          <a:prstGeom prst="rect">
            <a:avLst/>
          </a:prstGeom>
        </p:spPr>
      </p:pic>
      <p:pic>
        <p:nvPicPr>
          <p:cNvPr id="8" name="Picture 7" descr="Dance Background Funny Stick · Free image on Pixaba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976934"/>
            <a:ext cx="1677286" cy="16772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53" y="4640555"/>
            <a:ext cx="1937654" cy="198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96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1"/>
            <a:ext cx="6705600" cy="990600"/>
          </a:xfrm>
          <a:noFill/>
        </p:spPr>
        <p:txBody>
          <a:bodyPr/>
          <a:lstStyle/>
          <a:p>
            <a:pPr algn="ctr"/>
            <a:r>
              <a:rPr lang="en-US" b="1" u="sng" dirty="0">
                <a:solidFill>
                  <a:schemeClr val="accent6">
                    <a:lumMod val="75000"/>
                  </a:schemeClr>
                </a:solidFill>
                <a:latin typeface="Rockwell Extra Bold" panose="02060903040505020403" pitchFamily="18" charset="0"/>
                <a:cs typeface="Times New Roman" panose="02020603050405020304" pitchFamily="18" charset="0"/>
              </a:rPr>
              <a:t>Let’s Talk About Choosing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latin typeface="Rockwell Extra Bold" panose="02060903040505020403" pitchFamily="18" charset="0"/>
                <a:cs typeface="Times New Roman" panose="02020603050405020304" pitchFamily="18" charset="0"/>
              </a:rPr>
              <a:t>ELECTIVES: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1"/>
            <a:ext cx="4724400" cy="5486399"/>
          </a:xfrm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need to take a </a:t>
            </a:r>
            <a:r>
              <a:rPr lang="en-US" sz="3600" b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Fine Arts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 </a:t>
            </a:r>
            <a:endParaRPr 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either 6</a:t>
            </a:r>
            <a:r>
              <a:rPr lang="en-US" sz="36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7</a:t>
            </a:r>
            <a:r>
              <a:rPr lang="en-US" sz="36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r>
              <a:rPr lang="en-US" sz="36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Grade.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6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Fine </a:t>
            </a:r>
            <a:r>
              <a:rPr lang="en-US" sz="36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Arts Courses: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Band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, Choir, Art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,  Theatre, or Music Appreciation</a:t>
            </a:r>
          </a:p>
          <a:p>
            <a:pPr marL="0" indent="0" algn="ctr">
              <a:buNone/>
            </a:pP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Band</a:t>
            </a:r>
            <a:r>
              <a:rPr lang="en-US" sz="3600" b="1" dirty="0" smtClean="0">
                <a:solidFill>
                  <a:srgbClr val="FF0000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&amp;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 Choir </a:t>
            </a:r>
            <a:r>
              <a:rPr lang="en-US" sz="3600" b="1" dirty="0">
                <a:solidFill>
                  <a:srgbClr val="FF0000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are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FULL</a:t>
            </a:r>
            <a:r>
              <a:rPr lang="en-US" sz="3600" b="1" dirty="0">
                <a:solidFill>
                  <a:srgbClr val="FF0000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Year</a:t>
            </a:r>
            <a:r>
              <a:rPr lang="en-US" sz="3600" b="1" dirty="0">
                <a:solidFill>
                  <a:srgbClr val="FF0000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Other Electives </a:t>
            </a:r>
            <a:r>
              <a:rPr lang="en-US" sz="3600" b="1" dirty="0">
                <a:solidFill>
                  <a:srgbClr val="FF0000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are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1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Semester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</a:br>
            <a:endParaRPr lang="en-US" sz="3600" b="1" u="sng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600" b="1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sz="36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have ONE FULL YEAR </a:t>
            </a:r>
            <a:endParaRPr lang="en-US" sz="3600" b="1" u="sng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</a:p>
          <a:p>
            <a:pPr marL="0" indent="0" algn="ctr">
              <a:buNone/>
            </a:pPr>
            <a:r>
              <a:rPr lang="en-US" sz="3600" b="1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lang="en-US" sz="36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SEMESTER electives in your </a:t>
            </a:r>
            <a:r>
              <a:rPr lang="en-US" sz="3600" b="1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schedule this year.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Semester electives are PAIRED.  </a:t>
            </a:r>
            <a:endParaRPr lang="en-US" dirty="0"/>
          </a:p>
        </p:txBody>
      </p:sp>
      <p:pic>
        <p:nvPicPr>
          <p:cNvPr id="5" name="Picture 4" descr="Decision Making - Free of Charge Creative Commons Highway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702">
            <a:off x="6852016" y="256195"/>
            <a:ext cx="1794170" cy="15806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503" y="2362200"/>
            <a:ext cx="4135790" cy="287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65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ncoglilo .: not so personal :.: Too much technology?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9864" flipH="1">
            <a:off x="7683370" y="5137477"/>
            <a:ext cx="1197494" cy="8893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1"/>
            <a:ext cx="8991600" cy="546907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6</a:t>
            </a:r>
            <a:r>
              <a:rPr lang="en-US" sz="4000" baseline="300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th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Grade ELECTIVES: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8686800" cy="609600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800" b="1" u="sng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" panose="040409050D0802020404" pitchFamily="82" charset="0"/>
            </a:endParaRPr>
          </a:p>
          <a:p>
            <a:pPr marL="0" indent="0" algn="ctr">
              <a:buNone/>
            </a:pPr>
            <a:r>
              <a:rPr lang="en-US" sz="36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</a:rPr>
              <a:t>BAND: </a:t>
            </a:r>
            <a:r>
              <a:rPr lang="en-US" sz="2400" dirty="0" smtClean="0">
                <a:solidFill>
                  <a:schemeClr val="tx1"/>
                </a:solidFill>
              </a:rPr>
              <a:t>PLAY an INSTRUMENT</a:t>
            </a:r>
          </a:p>
          <a:p>
            <a:pPr marL="0" indent="0" algn="ctr">
              <a:buNone/>
            </a:pPr>
            <a:r>
              <a:rPr lang="en-US" sz="32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CHOIR: </a:t>
            </a:r>
            <a:r>
              <a:rPr lang="en-US" sz="2400" dirty="0" smtClean="0">
                <a:solidFill>
                  <a:schemeClr val="tx1"/>
                </a:solidFill>
              </a:rPr>
              <a:t>SING</a:t>
            </a:r>
          </a:p>
          <a:p>
            <a:pPr marL="0" indent="0" algn="ctr">
              <a:buNone/>
            </a:pPr>
            <a:r>
              <a:rPr lang="en-US" sz="40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ART: </a:t>
            </a:r>
            <a:r>
              <a:rPr lang="en-US" sz="2400" dirty="0" smtClean="0"/>
              <a:t>Create </a:t>
            </a:r>
            <a:r>
              <a:rPr lang="en-US" sz="2400" dirty="0" smtClean="0">
                <a:solidFill>
                  <a:schemeClr val="tx1"/>
                </a:solidFill>
              </a:rPr>
              <a:t>ARTWORK</a:t>
            </a:r>
          </a:p>
          <a:p>
            <a:pPr marL="0" indent="0" algn="ctr">
              <a:buNone/>
            </a:pPr>
            <a:r>
              <a:rPr lang="en-US" sz="2400" b="1" u="sng" dirty="0" smtClean="0">
                <a:solidFill>
                  <a:srgbClr val="FF0000"/>
                </a:solidFill>
                <a:latin typeface="Snap ITC" panose="04040A07060A02020202" pitchFamily="82" charset="0"/>
              </a:rPr>
              <a:t>MUSIC </a:t>
            </a:r>
            <a:r>
              <a:rPr lang="en-US" sz="2400" b="1" u="sng" dirty="0">
                <a:solidFill>
                  <a:srgbClr val="FF0000"/>
                </a:solidFill>
                <a:latin typeface="Snap ITC" panose="04040A07060A02020202" pitchFamily="82" charset="0"/>
              </a:rPr>
              <a:t>APPRECIATION:</a:t>
            </a:r>
            <a:r>
              <a:rPr lang="en-US" sz="2400" b="1" dirty="0">
                <a:solidFill>
                  <a:srgbClr val="FF0000"/>
                </a:solidFill>
                <a:latin typeface="Snap ITC" panose="04040A07060A02020202" pitchFamily="82" charset="0"/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MUSIC </a:t>
            </a:r>
            <a:r>
              <a:rPr lang="en-US" sz="2800" dirty="0"/>
              <a:t>for everyone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800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THEATRE </a:t>
            </a:r>
            <a:r>
              <a:rPr lang="en-US" sz="2800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ARTS: </a:t>
            </a:r>
            <a:r>
              <a:rPr lang="en-US" sz="2400" dirty="0" smtClean="0">
                <a:solidFill>
                  <a:schemeClr val="tx1"/>
                </a:solidFill>
              </a:rPr>
              <a:t>ACTING</a:t>
            </a:r>
          </a:p>
          <a:p>
            <a:pPr marL="0" indent="0" algn="ctr">
              <a:buNone/>
            </a:pPr>
            <a:r>
              <a:rPr lang="en-US" sz="32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SKILLS for LIVING: </a:t>
            </a:r>
            <a:r>
              <a:rPr lang="en-US" sz="2400" dirty="0" smtClean="0">
                <a:solidFill>
                  <a:schemeClr val="tx1"/>
                </a:solidFill>
              </a:rPr>
              <a:t>LIFE LESSONS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200" u="sng" dirty="0" smtClean="0">
                <a:solidFill>
                  <a:schemeClr val="accent6">
                    <a:lumMod val="50000"/>
                  </a:schemeClr>
                </a:solidFill>
                <a:latin typeface="Showcard Gothic" panose="04020904020102020604" pitchFamily="82" charset="0"/>
              </a:rPr>
              <a:t>STEM LAB: </a:t>
            </a:r>
            <a:r>
              <a:rPr lang="en-US" sz="2400" dirty="0" smtClean="0">
                <a:solidFill>
                  <a:schemeClr val="tx1"/>
                </a:solidFill>
              </a:rPr>
              <a:t>BUILDING &amp; PROGRAMMING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8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TECH EXPLORATIONS: </a:t>
            </a:r>
            <a:r>
              <a:rPr lang="en-US" sz="2400" dirty="0" smtClean="0">
                <a:solidFill>
                  <a:schemeClr val="tx1"/>
                </a:solidFill>
              </a:rPr>
              <a:t>MICROSOFT OFFICE APPS </a:t>
            </a:r>
          </a:p>
        </p:txBody>
      </p:sp>
      <p:pic>
        <p:nvPicPr>
          <p:cNvPr id="4" name="Picture 3" descr="Public Domain Clip Art Image | marching band | ID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6783">
            <a:off x="198725" y="814495"/>
            <a:ext cx="1614858" cy="628301"/>
          </a:xfrm>
          <a:prstGeom prst="rect">
            <a:avLst/>
          </a:prstGeom>
        </p:spPr>
      </p:pic>
      <p:pic>
        <p:nvPicPr>
          <p:cNvPr id="5" name="Picture 4" descr="Choral Singing Children - Free vector graphic on Pixaba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336437"/>
            <a:ext cx="1652264" cy="749718"/>
          </a:xfrm>
          <a:prstGeom prst="rect">
            <a:avLst/>
          </a:prstGeom>
        </p:spPr>
      </p:pic>
      <p:pic>
        <p:nvPicPr>
          <p:cNvPr id="7" name="Picture 6" descr="Country Girl/Theatre Geek: About M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03" y="3429000"/>
            <a:ext cx="969142" cy="838261"/>
          </a:xfrm>
          <a:prstGeom prst="rect">
            <a:avLst/>
          </a:prstGeom>
        </p:spPr>
      </p:pic>
      <p:pic>
        <p:nvPicPr>
          <p:cNvPr id="8" name="Picture 7" descr="Communication Skills | OER Common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5766">
            <a:off x="7389398" y="3920727"/>
            <a:ext cx="1494862" cy="708395"/>
          </a:xfrm>
          <a:prstGeom prst="rect">
            <a:avLst/>
          </a:prstGeom>
        </p:spPr>
      </p:pic>
      <p:pic>
        <p:nvPicPr>
          <p:cNvPr id="10" name="Picture 9" descr="MOREbot: 3D Printed Robotics Platform To Bring Your Ideas ..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32494">
            <a:off x="211835" y="4661545"/>
            <a:ext cx="894944" cy="803210"/>
          </a:xfrm>
          <a:prstGeom prst="rect">
            <a:avLst/>
          </a:prstGeom>
        </p:spPr>
      </p:pic>
      <p:pic>
        <p:nvPicPr>
          <p:cNvPr id="6" name="Picture 5" descr="Palette (painting) - Wikipedia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768580"/>
            <a:ext cx="878753" cy="9312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43800" y="2112256"/>
            <a:ext cx="1232963" cy="97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773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228600"/>
            <a:ext cx="9067800" cy="6302829"/>
          </a:xfrm>
        </p:spPr>
        <p:txBody>
          <a:bodyPr>
            <a:normAutofit fontScale="70000" lnSpcReduction="20000"/>
          </a:bodyPr>
          <a:lstStyle/>
          <a:p>
            <a:pPr marL="400050" lvl="1" indent="0" algn="ctr">
              <a:lnSpc>
                <a:spcPct val="150000"/>
              </a:lnSpc>
              <a:buNone/>
            </a:pPr>
            <a:r>
              <a:rPr lang="en-US" sz="5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Times New Roman" panose="02020603050405020304" pitchFamily="18" charset="0"/>
              </a:rPr>
              <a:t>First </a:t>
            </a:r>
            <a:r>
              <a:rPr lang="en-US" sz="56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  <a:cs typeface="Times New Roman" panose="02020603050405020304" pitchFamily="18" charset="0"/>
              </a:rPr>
              <a:t>6</a:t>
            </a:r>
            <a:r>
              <a:rPr lang="en-US" sz="5600" b="1" u="sng" baseline="30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  <a:cs typeface="Times New Roman" panose="02020603050405020304" pitchFamily="18" charset="0"/>
              </a:rPr>
              <a:t>th</a:t>
            </a:r>
            <a:r>
              <a:rPr lang="en-US" sz="5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Times New Roman" panose="02020603050405020304" pitchFamily="18" charset="0"/>
              </a:rPr>
              <a:t> Grade Assignment:</a:t>
            </a:r>
          </a:p>
          <a:p>
            <a:pPr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300" b="1" dirty="0" smtClean="0">
                <a:solidFill>
                  <a:srgbClr val="FF0000"/>
                </a:solidFill>
                <a:latin typeface="Maiandra GD" panose="020E0502030308020204" pitchFamily="34" charset="0"/>
                <a:cs typeface="Times New Roman" panose="02020603050405020304" pitchFamily="18" charset="0"/>
              </a:rPr>
              <a:t>Make sure you discuss &amp; complete the Course Contract Form at home with your parent/guardian. </a:t>
            </a:r>
            <a:endParaRPr lang="en-US" sz="3300" b="1" dirty="0">
              <a:solidFill>
                <a:srgbClr val="FF0000"/>
              </a:solidFill>
              <a:latin typeface="Maiandra GD" panose="020E0502030308020204" pitchFamily="34" charset="0"/>
              <a:cs typeface="Times New Roman" panose="02020603050405020304" pitchFamily="18" charset="0"/>
            </a:endParaRPr>
          </a:p>
          <a:p>
            <a:pPr marL="400050" lvl="1" indent="0" algn="ctr">
              <a:lnSpc>
                <a:spcPct val="150000"/>
              </a:lnSpc>
              <a:buNone/>
            </a:pPr>
            <a:r>
              <a:rPr lang="en-US" sz="3300" b="1" u="sng" dirty="0" smtClean="0">
                <a:solidFill>
                  <a:srgbClr val="FF0000"/>
                </a:solidFill>
                <a:latin typeface="Maiandra GD" panose="020E0502030308020204" pitchFamily="34" charset="0"/>
                <a:cs typeface="Times New Roman" panose="02020603050405020304" pitchFamily="18" charset="0"/>
              </a:rPr>
              <a:t>(Form MUST have signatures before you can turn it in.)</a:t>
            </a:r>
          </a:p>
          <a:p>
            <a:pPr marL="857250" lvl="1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300" b="1" dirty="0" smtClean="0">
                <a:solidFill>
                  <a:schemeClr val="accent6">
                    <a:lumMod val="75000"/>
                  </a:schemeClr>
                </a:solidFill>
                <a:latin typeface="Maiandra GD" panose="020E0502030308020204" pitchFamily="34" charset="0"/>
                <a:cs typeface="Times New Roman" panose="02020603050405020304" pitchFamily="18" charset="0"/>
              </a:rPr>
              <a:t>If taking any ADVANCED/ACCELERATED course: Complete the back page of the form. If not, leave it BLANK.</a:t>
            </a:r>
          </a:p>
          <a:p>
            <a:pPr marL="857250" lvl="1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300" b="1" dirty="0" smtClean="0">
                <a:solidFill>
                  <a:srgbClr val="00B050"/>
                </a:solidFill>
                <a:latin typeface="Maiandra GD" panose="020E0502030308020204" pitchFamily="34" charset="0"/>
                <a:cs typeface="Times New Roman" panose="02020603050405020304" pitchFamily="18" charset="0"/>
              </a:rPr>
              <a:t>Turn in form to your HOMEROOM 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en-US" sz="3300" b="1" dirty="0" smtClean="0">
                <a:solidFill>
                  <a:srgbClr val="00B050"/>
                </a:solidFill>
                <a:latin typeface="Maiandra GD" panose="020E0502030308020204" pitchFamily="34" charset="0"/>
                <a:cs typeface="Times New Roman" panose="02020603050405020304" pitchFamily="18" charset="0"/>
              </a:rPr>
              <a:t>teacher ON or BEFORE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en-US" sz="5200" b="1" dirty="0" smtClean="0">
                <a:solidFill>
                  <a:srgbClr val="00B050"/>
                </a:solidFill>
                <a:latin typeface="Rockwell Extra Bold" panose="02060903040505020403" pitchFamily="18" charset="0"/>
                <a:cs typeface="Times New Roman" panose="02020603050405020304" pitchFamily="18" charset="0"/>
              </a:rPr>
              <a:t>Friday, Feb. 9.</a:t>
            </a:r>
            <a:endParaRPr lang="en-US" sz="5200" b="1" dirty="0">
              <a:solidFill>
                <a:srgbClr val="00B050"/>
              </a:solidFill>
              <a:latin typeface="Rockwell Extra Bold" panose="02060903040505020403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lus | A plus grade in the notebook | Ludwig | Flick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029200"/>
            <a:ext cx="2486732" cy="1636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9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228600"/>
            <a:ext cx="6019799" cy="1447800"/>
          </a:xfrm>
        </p:spPr>
        <p:txBody>
          <a:bodyPr/>
          <a:lstStyle/>
          <a:p>
            <a:pPr algn="ctr"/>
            <a:r>
              <a:rPr lang="en-US" sz="6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DIRECTIONS</a:t>
            </a:r>
            <a:endParaRPr lang="en-US" sz="6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anose="040206050603030302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762999" cy="4648200"/>
          </a:xfrm>
        </p:spPr>
        <p:txBody>
          <a:bodyPr>
            <a:normAutofit fontScale="92500" lnSpcReduction="10000"/>
          </a:bodyPr>
          <a:lstStyle/>
          <a:p>
            <a:pPr marL="457200" marR="0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100" dirty="0">
                <a:solidFill>
                  <a:srgbClr val="FF0000"/>
                </a:solidFill>
                <a:latin typeface="Berlin Sans FB Demi" panose="020E08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Read</a:t>
            </a:r>
            <a:r>
              <a:rPr lang="en-US" sz="2100" dirty="0">
                <a:latin typeface="Berlin Sans FB Demi" panose="020E08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over </a:t>
            </a:r>
            <a:r>
              <a:rPr lang="en-US" sz="2100" dirty="0" smtClean="0">
                <a:latin typeface="Berlin Sans FB Demi" panose="020E08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100" baseline="30000" dirty="0" smtClean="0">
                <a:latin typeface="Berlin Sans FB Demi" panose="020E08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100" dirty="0" smtClean="0">
                <a:latin typeface="Berlin Sans FB Demi" panose="020E08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grade course </a:t>
            </a:r>
            <a:r>
              <a:rPr lang="en-US" sz="2100" dirty="0">
                <a:latin typeface="Berlin Sans FB Demi" panose="020E08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descriptions and information </a:t>
            </a:r>
            <a:r>
              <a:rPr lang="en-US" sz="2100" dirty="0" smtClean="0">
                <a:latin typeface="Berlin Sans FB Demi" panose="020E08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located in the </a:t>
            </a:r>
            <a:r>
              <a:rPr lang="en-US" sz="2100" dirty="0" smtClean="0">
                <a:solidFill>
                  <a:schemeClr val="accent6">
                    <a:lumMod val="50000"/>
                  </a:schemeClr>
                </a:solidFill>
                <a:latin typeface="Berlin Sans FB Demi" panose="020E08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2024-2025 Junior High Course Selection Guide </a:t>
            </a:r>
            <a:r>
              <a:rPr lang="en-US" sz="2100" dirty="0" smtClean="0">
                <a:latin typeface="Berlin Sans FB Demi" panose="020E08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2100" dirty="0">
                <a:latin typeface="Berlin Sans FB Demi" panose="020E08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 parent/guardian</a:t>
            </a:r>
            <a:r>
              <a:rPr lang="en-US" sz="2100" dirty="0" smtClean="0">
                <a:latin typeface="Berlin Sans FB Demi" panose="020E08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Can be found on MJH Webpage/Counselor’s Corner. </a:t>
            </a:r>
            <a:endParaRPr lang="en-US" sz="2100" dirty="0">
              <a:latin typeface="Berlin Sans FB Demi" panose="020E0802020502020306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100" dirty="0">
              <a:latin typeface="Berlin Sans FB Demi" panose="020E0802020502020306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100" dirty="0">
                <a:latin typeface="Berlin Sans FB Demi" panose="020E08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Carefully</a:t>
            </a:r>
            <a:r>
              <a:rPr lang="en-US" sz="2100" dirty="0">
                <a:solidFill>
                  <a:schemeClr val="tx1"/>
                </a:solidFill>
                <a:latin typeface="Berlin Sans FB Demi" panose="020E08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smtClean="0">
                <a:solidFill>
                  <a:schemeClr val="tx1"/>
                </a:solidFill>
                <a:latin typeface="Berlin Sans FB Demi" panose="020E08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 </a:t>
            </a:r>
            <a:r>
              <a:rPr lang="en-US" sz="2100" dirty="0" smtClean="0">
                <a:solidFill>
                  <a:srgbClr val="FF0000"/>
                </a:solidFill>
                <a:latin typeface="Berlin Sans FB Demi" panose="020E08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LEVEL </a:t>
            </a:r>
            <a:r>
              <a:rPr lang="en-US" sz="2100" dirty="0" smtClean="0">
                <a:solidFill>
                  <a:schemeClr val="tx1"/>
                </a:solidFill>
                <a:latin typeface="Berlin Sans FB Demi" panose="020E08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sz="2100" dirty="0" smtClean="0">
                <a:solidFill>
                  <a:srgbClr val="FF0000"/>
                </a:solidFill>
                <a:latin typeface="Berlin Sans FB Demi" panose="020E08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ADVANCED/ACCELERATED </a:t>
            </a:r>
            <a:r>
              <a:rPr lang="en-US" sz="2100" dirty="0" smtClean="0">
                <a:solidFill>
                  <a:schemeClr val="tx1"/>
                </a:solidFill>
                <a:latin typeface="Berlin Sans FB Demi" panose="020E08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RLA, MATH, SCI, &amp; SOC. ST.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 smtClean="0">
                <a:solidFill>
                  <a:srgbClr val="FF0000"/>
                </a:solidFill>
                <a:latin typeface="Berlin Sans FB Demi" panose="020E08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900" dirty="0" smtClean="0">
                <a:solidFill>
                  <a:srgbClr val="FF0000"/>
                </a:solidFill>
                <a:latin typeface="Berlin Sans FB Demi" panose="020E08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(If any ADV/ACC course is selected, you MUST complete the BACK of the form.)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100" dirty="0">
              <a:solidFill>
                <a:schemeClr val="tx1"/>
              </a:solidFill>
              <a:latin typeface="Goudy Stout" panose="0202090407030B020401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 smtClean="0">
                <a:latin typeface="Berlin Sans FB Demi" panose="020E08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    Select   </a:t>
            </a:r>
            <a:r>
              <a:rPr lang="en-US" sz="2100" dirty="0">
                <a:solidFill>
                  <a:srgbClr val="FF0000"/>
                </a:solidFill>
                <a:latin typeface="Berlin Sans FB Demi" panose="020E08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100" dirty="0">
                <a:latin typeface="Berlin Sans FB Demi" panose="020E08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100" dirty="0">
                <a:solidFill>
                  <a:srgbClr val="FF0000"/>
                </a:solidFill>
                <a:latin typeface="Berlin Sans FB Demi" panose="020E08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2100" dirty="0">
                <a:latin typeface="Berlin Sans FB Demi" panose="020E08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option.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100" dirty="0">
              <a:solidFill>
                <a:schemeClr val="tx1"/>
              </a:solidFill>
              <a:latin typeface="Berlin Sans FB Demi" panose="020E0802020502020306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 smtClean="0">
                <a:solidFill>
                  <a:schemeClr val="tx1"/>
                </a:solidFill>
                <a:latin typeface="Berlin Sans FB Demi" panose="020E08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   </a:t>
            </a:r>
            <a:r>
              <a:rPr lang="en-US" sz="2100" dirty="0" smtClean="0">
                <a:solidFill>
                  <a:srgbClr val="FF0000"/>
                </a:solidFill>
                <a:latin typeface="Berlin Sans FB Demi" panose="020E08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RANK </a:t>
            </a:r>
            <a:r>
              <a:rPr lang="en-US" sz="2100" dirty="0" smtClean="0">
                <a:solidFill>
                  <a:schemeClr val="tx1"/>
                </a:solidFill>
                <a:latin typeface="Berlin Sans FB Demi" panose="020E08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en-US" sz="2100" dirty="0" smtClean="0">
                <a:solidFill>
                  <a:srgbClr val="FF0000"/>
                </a:solidFill>
                <a:latin typeface="Berlin Sans FB Demi" panose="020E08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>
                <a:solidFill>
                  <a:srgbClr val="FF0000"/>
                </a:solidFill>
                <a:latin typeface="Berlin Sans FB Demi" panose="020E08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elective choices </a:t>
            </a:r>
            <a:r>
              <a:rPr lang="en-US" sz="2100" dirty="0">
                <a:latin typeface="Berlin Sans FB Demi" panose="020E08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numbering </a:t>
            </a:r>
            <a:r>
              <a:rPr lang="en-US" sz="2100" dirty="0" smtClean="0">
                <a:solidFill>
                  <a:srgbClr val="FF0000"/>
                </a:solidFill>
                <a:latin typeface="Berlin Sans FB Demi" panose="020E08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1-9</a:t>
            </a:r>
            <a:r>
              <a:rPr lang="en-US" sz="2100" dirty="0" smtClean="0">
                <a:latin typeface="Berlin Sans FB Demi" panose="020E08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>
                <a:latin typeface="Berlin Sans FB Demi" panose="020E08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order of your </a:t>
            </a:r>
            <a:r>
              <a:rPr lang="en-US" sz="2100" dirty="0" smtClean="0">
                <a:latin typeface="Berlin Sans FB Demi" panose="020E08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favorites.      	(1=most favorite)</a:t>
            </a:r>
            <a:endParaRPr lang="en-US" sz="2100" dirty="0">
              <a:solidFill>
                <a:schemeClr val="tx1"/>
              </a:solidFill>
              <a:latin typeface="Berlin Sans FB Demi" panose="020E0802020502020306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100" dirty="0">
              <a:solidFill>
                <a:schemeClr val="tx1"/>
              </a:solidFill>
              <a:latin typeface="Berlin Sans FB Demi" panose="020E0802020502020306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100" dirty="0" smtClean="0">
                <a:solidFill>
                  <a:schemeClr val="tx1"/>
                </a:solidFill>
                <a:latin typeface="Berlin Sans FB Demi" panose="020E08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    </a:t>
            </a:r>
            <a:r>
              <a:rPr lang="en-US" sz="2100" dirty="0" smtClean="0">
                <a:solidFill>
                  <a:srgbClr val="FF0000"/>
                </a:solidFill>
                <a:latin typeface="Berlin Sans FB Demi" panose="020E08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Student </a:t>
            </a:r>
            <a:r>
              <a:rPr lang="en-US" sz="2100" dirty="0" smtClean="0">
                <a:solidFill>
                  <a:schemeClr val="tx1"/>
                </a:solidFill>
                <a:latin typeface="Berlin Sans FB Demi" panose="020E08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US" sz="2100" dirty="0" smtClean="0">
                <a:solidFill>
                  <a:srgbClr val="FF0000"/>
                </a:solidFill>
                <a:latin typeface="Berlin Sans FB Demi" panose="020E08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Parent/Guardian</a:t>
            </a:r>
            <a:r>
              <a:rPr lang="en-US" sz="2100" dirty="0" smtClean="0">
                <a:solidFill>
                  <a:schemeClr val="tx1"/>
                </a:solidFill>
                <a:latin typeface="Berlin Sans FB Demi" panose="020E08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MUST </a:t>
            </a:r>
            <a:r>
              <a:rPr lang="en-US" sz="2100" dirty="0" smtClean="0">
                <a:solidFill>
                  <a:srgbClr val="FF0000"/>
                </a:solidFill>
                <a:latin typeface="Berlin Sans FB Demi" panose="020E08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 </a:t>
            </a:r>
            <a:r>
              <a:rPr lang="en-US" sz="2100" dirty="0" smtClean="0">
                <a:solidFill>
                  <a:schemeClr val="tx1"/>
                </a:solidFill>
                <a:latin typeface="Berlin Sans FB Demi" panose="020E08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bottom of form</a:t>
            </a:r>
            <a:endParaRPr lang="en-US" sz="2100" dirty="0">
              <a:solidFill>
                <a:schemeClr val="tx1"/>
              </a:solidFill>
              <a:latin typeface="Berlin Sans FB Demi" panose="020E0802020502020306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 descr="Shine Like Stars: &quot;Oh, Be Careful Little Minds What You Think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2751956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047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467600" cy="609600"/>
          </a:xfrm>
        </p:spPr>
        <p:txBody>
          <a:bodyPr/>
          <a:lstStyle/>
          <a:p>
            <a:pPr algn="ctr"/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Times New Roman" panose="02020603050405020304" pitchFamily="18" charset="0"/>
              </a:rPr>
              <a:t>MJH 24-25 Course Selection Guide</a:t>
            </a:r>
            <a:endParaRPr lang="en-US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685800"/>
            <a:ext cx="3733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All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6</a:t>
            </a:r>
            <a:r>
              <a:rPr lang="en-US" sz="2800" b="1" baseline="30000" dirty="0" smtClean="0">
                <a:solidFill>
                  <a:schemeClr val="accent6">
                    <a:lumMod val="50000"/>
                  </a:schemeClr>
                </a:solidFill>
              </a:rPr>
              <a:t>th</a:t>
            </a:r>
            <a:r>
              <a:rPr lang="en-US" sz="2800" dirty="0" smtClean="0"/>
              <a:t> Grade course information and course descriptions can be found </a:t>
            </a:r>
          </a:p>
          <a:p>
            <a:pPr algn="ctr"/>
            <a:r>
              <a:rPr lang="en-US" sz="2800" dirty="0" smtClean="0"/>
              <a:t>ON-LINE:</a:t>
            </a:r>
          </a:p>
          <a:p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MJH school web page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B050"/>
                </a:solidFill>
              </a:rPr>
              <a:t>Student Tab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Counselor’s Corner</a:t>
            </a: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FF"/>
                </a:solidFill>
              </a:rPr>
              <a:t>Course Selection Information Tab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762000"/>
            <a:ext cx="4908946" cy="35178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4320188"/>
            <a:ext cx="1981200" cy="25431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9523" y="4572000"/>
            <a:ext cx="2318930" cy="202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43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70" y="-1"/>
            <a:ext cx="8527330" cy="1171423"/>
          </a:xfrm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742950" indent="-742950"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Students should have one item: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/>
            </a:r>
            <a:b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00201" y="2100364"/>
            <a:ext cx="1143000" cy="923330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>
                <a:ln w="50800"/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mbria" pitchFamily="18" charset="0"/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757794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6</a:t>
            </a:r>
            <a:r>
              <a:rPr lang="en-US" sz="3200" b="1" baseline="30000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th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 Grade Course </a:t>
            </a:r>
            <a:r>
              <a:rPr lang="en-US" sz="3200" b="1" dirty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Selection 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Contract 2024-2025</a:t>
            </a:r>
            <a:endParaRPr lang="en-US" dirty="0">
              <a:latin typeface="Rockwell Extra Bold" panose="02060903040505020403" pitchFamily="18" charset="0"/>
            </a:endParaRPr>
          </a:p>
        </p:txBody>
      </p:sp>
      <p:pic>
        <p:nvPicPr>
          <p:cNvPr id="6" name="Picture 5" descr="I've Got It ! by Ztitus on DeviantAr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66" y="3023694"/>
            <a:ext cx="3106068" cy="35628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199" y="1835012"/>
            <a:ext cx="4038601" cy="496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70764"/>
            <a:ext cx="7848600" cy="178510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en-US" sz="1000" b="1" dirty="0" smtClean="0">
              <a:solidFill>
                <a:schemeClr val="accent6">
                  <a:lumMod val="50000"/>
                </a:schemeClr>
              </a:solidFill>
              <a:latin typeface="Rockwell Extra Bold" panose="020609030405050204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Rockwell Extra Bold" panose="02060903040505020403" pitchFamily="18" charset="0"/>
                <a:cs typeface="Times New Roman" panose="02020603050405020304" pitchFamily="18" charset="0"/>
              </a:rPr>
              <a:t>REMINDER: </a:t>
            </a:r>
            <a:r>
              <a:rPr lang="en-US" sz="2800" b="1" dirty="0" smtClean="0">
                <a:solidFill>
                  <a:srgbClr val="FF0000"/>
                </a:solidFill>
                <a:latin typeface="Rockwell Extra Bold" panose="02060903040505020403" pitchFamily="18" charset="0"/>
                <a:cs typeface="Times New Roman" panose="02020603050405020304" pitchFamily="18" charset="0"/>
              </a:rPr>
              <a:t>Complete the </a:t>
            </a:r>
            <a:r>
              <a:rPr lang="en-US" sz="2800" b="1" dirty="0" smtClean="0">
                <a:solidFill>
                  <a:srgbClr val="7030A0"/>
                </a:solidFill>
                <a:latin typeface="Rockwell Extra Bold" panose="02060903040505020403" pitchFamily="18" charset="0"/>
                <a:cs typeface="Times New Roman" panose="02020603050405020304" pitchFamily="18" charset="0"/>
              </a:rPr>
              <a:t>TOP</a:t>
            </a:r>
            <a:r>
              <a:rPr lang="en-US" sz="2800" b="1" dirty="0" smtClean="0">
                <a:solidFill>
                  <a:srgbClr val="FF0000"/>
                </a:solidFill>
                <a:latin typeface="Rockwell Extra Bold" panose="02060903040505020403" pitchFamily="18" charset="0"/>
                <a:cs typeface="Times New Roman" panose="02020603050405020304" pitchFamily="18" charset="0"/>
              </a:rPr>
              <a:t> Section of Course Selection Contract 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NEATLY.</a:t>
            </a:r>
            <a:endParaRPr 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dugi" panose="020B0502040204020203" pitchFamily="34" charset="0"/>
              <a:ea typeface="Gadug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 descr="Do It Now - Free of Charge Creative Commons Wooden Tile 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5140988"/>
            <a:ext cx="2249372" cy="14995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3600" y="1981200"/>
            <a:ext cx="5029200" cy="954107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DUE DATE ALERT: </a:t>
            </a:r>
            <a:endPara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Friday, FEB. 9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133041"/>
            <a:ext cx="8020063" cy="1984134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533400" y="3109228"/>
            <a:ext cx="1028700" cy="708587"/>
          </a:xfrm>
          <a:prstGeom prst="straightConnector1">
            <a:avLst/>
          </a:prstGeom>
          <a:ln w="60325">
            <a:solidFill>
              <a:srgbClr val="FF0000">
                <a:alpha val="80000"/>
              </a:srgb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7772400" y="5140989"/>
            <a:ext cx="914400" cy="497811"/>
          </a:xfrm>
          <a:prstGeom prst="straightConnector1">
            <a:avLst/>
          </a:prstGeom>
          <a:ln w="60325">
            <a:solidFill>
              <a:srgbClr val="FF0000">
                <a:alpha val="80000"/>
              </a:srgb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8935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0" y="2423974"/>
            <a:ext cx="9144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n-US" sz="4000" u="sng" dirty="0" smtClean="0">
              <a:solidFill>
                <a:schemeClr val="tx1"/>
              </a:solidFill>
              <a:latin typeface="Maiandra GD" panose="020E0502030308020204" pitchFamily="34" charset="0"/>
            </a:endParaRPr>
          </a:p>
          <a:p>
            <a:pPr marL="0" indent="0">
              <a:buNone/>
            </a:pPr>
            <a:endParaRPr lang="en-US" sz="4000" u="sng" dirty="0">
              <a:solidFill>
                <a:schemeClr val="tx1"/>
              </a:solidFill>
              <a:latin typeface="Maiandra GD" panose="020E0502030308020204" pitchFamily="34" charset="0"/>
            </a:endParaRPr>
          </a:p>
          <a:p>
            <a:pPr marL="0" indent="0">
              <a:buNone/>
            </a:pPr>
            <a:endParaRPr lang="en-US" sz="4000" u="sng" dirty="0" smtClean="0">
              <a:solidFill>
                <a:schemeClr val="tx1"/>
              </a:solidFill>
              <a:latin typeface="Maiandra GD" panose="020E0502030308020204" pitchFamily="34" charset="0"/>
            </a:endParaRPr>
          </a:p>
          <a:p>
            <a:pPr marL="0" indent="0">
              <a:buNone/>
            </a:pPr>
            <a:endParaRPr lang="en-US" sz="4000" dirty="0">
              <a:solidFill>
                <a:schemeClr val="tx1"/>
              </a:solidFill>
              <a:latin typeface="Maiandra GD" panose="020E0502030308020204" pitchFamily="34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457200" y="0"/>
            <a:ext cx="9448800" cy="1905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914400" indent="-914400" algn="ctr">
              <a:buFont typeface="Wingdings" panose="05000000000000000000" pitchFamily="2" charset="2"/>
              <a:buChar char="v"/>
            </a:pPr>
            <a:r>
              <a:rPr lang="en-US" sz="54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/>
            </a:r>
            <a:br>
              <a:rPr lang="en-US" sz="54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</a:br>
            <a:r>
              <a:rPr lang="en-US" sz="54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/>
            </a:r>
            <a:br>
              <a:rPr lang="en-US" sz="54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</a:br>
            <a:r>
              <a:rPr lang="en-US" sz="54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/>
            </a:r>
            <a:br>
              <a:rPr lang="en-US" sz="54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</a:br>
            <a:r>
              <a:rPr lang="en-US" sz="54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/>
            </a:r>
            <a:br>
              <a:rPr lang="en-US" sz="54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</a:br>
            <a:r>
              <a:rPr lang="en-US" sz="54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/>
            </a:r>
            <a:br>
              <a:rPr lang="en-US" sz="54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</a:br>
            <a:r>
              <a:rPr lang="en-US" sz="48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You will take </a:t>
            </a:r>
            <a:br>
              <a:rPr lang="en-US" sz="48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</a:b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4 </a:t>
            </a:r>
            <a:r>
              <a:rPr lang="en-US" sz="48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/>
            </a:r>
            <a:br>
              <a:rPr lang="en-US" sz="48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</a:br>
            <a:r>
              <a:rPr lang="en-US" sz="48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Core Classes:</a:t>
            </a:r>
            <a:r>
              <a:rPr lang="en-US" sz="54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/>
            </a:r>
            <a:br>
              <a:rPr lang="en-US" sz="54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</a:br>
            <a:r>
              <a:rPr lang="en-US" sz="54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/>
            </a:r>
            <a:br>
              <a:rPr lang="en-US" sz="54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n-US" sz="4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Reading Language Arts (RLA)-</a:t>
            </a:r>
            <a:r>
              <a:rPr lang="en-US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2 periods 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/>
            </a:r>
            <a:b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Math-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2 periods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/>
            </a:r>
            <a:b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Science- 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1 period 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/>
            </a:r>
            <a:b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Social 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Studies-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1 period  </a:t>
            </a:r>
            <a:endParaRPr lang="en-US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32068">
            <a:off x="206359" y="714020"/>
            <a:ext cx="2182105" cy="1295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184206">
            <a:off x="6892503" y="5192919"/>
            <a:ext cx="1950931" cy="117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21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76200"/>
            <a:ext cx="4114800" cy="647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Maiandra GD" panose="020E0502030308020204" pitchFamily="34" charset="0"/>
              </a:rPr>
              <a:t>Students have the option of selecting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Level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or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Advanced/</a:t>
            </a:r>
          </a:p>
          <a:p>
            <a:pPr algn="ctr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Accelerated</a:t>
            </a:r>
            <a:r>
              <a:rPr lang="en-US" sz="3600" b="1" dirty="0" smtClean="0">
                <a:latin typeface="Rockwell Extra Bold" panose="02060903040505020403" pitchFamily="18" charset="0"/>
              </a:rPr>
              <a:t> </a:t>
            </a:r>
            <a:endParaRPr lang="en-US" sz="3600" b="1" dirty="0">
              <a:latin typeface="Rockwell Extra Bold" panose="02060903040505020403" pitchFamily="18" charset="0"/>
            </a:endParaRPr>
          </a:p>
          <a:p>
            <a:pPr algn="ctr"/>
            <a:r>
              <a:rPr lang="en-US" sz="3200" dirty="0">
                <a:latin typeface="MS Reference Sans Serif" panose="020B0604030504040204" pitchFamily="34" charset="0"/>
              </a:rPr>
              <a:t>for each </a:t>
            </a:r>
            <a:r>
              <a:rPr lang="en-US" sz="3200" dirty="0" smtClean="0">
                <a:latin typeface="Maiandra GD" panose="020E0502030308020204" pitchFamily="34" charset="0"/>
              </a:rPr>
              <a:t>Class</a:t>
            </a:r>
          </a:p>
          <a:p>
            <a:pPr algn="ctr"/>
            <a:endParaRPr lang="en-US" sz="1100" dirty="0" smtClean="0">
              <a:latin typeface="Maiandra GD" panose="020E0502030308020204" pitchFamily="34" charset="0"/>
            </a:endParaRPr>
          </a:p>
          <a:p>
            <a:pPr algn="ctr"/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IMPORTANT:</a:t>
            </a:r>
            <a:endParaRPr lang="en-US" sz="4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  <a:p>
            <a:pPr algn="ctr"/>
            <a:r>
              <a:rPr lang="en-US" sz="3200" dirty="0" smtClean="0">
                <a:latin typeface="Maiandra GD" panose="020E0502030308020204" pitchFamily="34" charset="0"/>
              </a:rPr>
              <a:t>If you </a:t>
            </a:r>
            <a:r>
              <a:rPr lang="en-US" sz="3200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choose</a:t>
            </a:r>
            <a:r>
              <a:rPr lang="en-US" sz="3200" dirty="0" smtClean="0">
                <a:latin typeface="Maiandra GD" panose="020E0502030308020204" pitchFamily="34" charset="0"/>
              </a:rPr>
              <a:t> at least 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one adv./</a:t>
            </a:r>
            <a:r>
              <a:rPr lang="en-US" sz="3200" dirty="0" err="1" smtClean="0">
                <a:solidFill>
                  <a:srgbClr val="FF0000"/>
                </a:solidFill>
                <a:latin typeface="Maiandra GD" panose="020E0502030308020204" pitchFamily="34" charset="0"/>
              </a:rPr>
              <a:t>accel</a:t>
            </a:r>
            <a:r>
              <a:rPr lang="en-US" sz="3200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. class</a:t>
            </a:r>
            <a:r>
              <a:rPr lang="en-US" sz="3200" dirty="0" smtClean="0">
                <a:latin typeface="Maiandra GD" panose="020E0502030308020204" pitchFamily="34" charset="0"/>
              </a:rPr>
              <a:t>, </a:t>
            </a:r>
          </a:p>
          <a:p>
            <a:pPr algn="ctr"/>
            <a:r>
              <a:rPr lang="en-US" sz="3200" dirty="0" smtClean="0">
                <a:latin typeface="Maiandra GD" panose="020E0502030308020204" pitchFamily="34" charset="0"/>
              </a:rPr>
              <a:t>you </a:t>
            </a:r>
            <a:r>
              <a:rPr lang="en-US" sz="3200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MUST</a:t>
            </a:r>
            <a:r>
              <a:rPr lang="en-US" sz="3200" dirty="0" smtClean="0">
                <a:latin typeface="Maiandra GD" panose="020E0502030308020204" pitchFamily="34" charset="0"/>
              </a:rPr>
              <a:t> complete the </a:t>
            </a:r>
            <a:r>
              <a:rPr lang="en-US" sz="3200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BACK</a:t>
            </a:r>
            <a:r>
              <a:rPr lang="en-US" sz="3200" dirty="0" smtClean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n-US" sz="3200" dirty="0" smtClean="0">
                <a:latin typeface="Maiandra GD" panose="020E0502030308020204" pitchFamily="34" charset="0"/>
              </a:rPr>
              <a:t>of the Course Form.</a:t>
            </a:r>
            <a:endParaRPr lang="en-US" sz="3200" dirty="0">
              <a:latin typeface="Maiandra GD" panose="020E0502030308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371" y="228600"/>
            <a:ext cx="5104048" cy="640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549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9144000" cy="6629400"/>
          </a:xfrm>
        </p:spPr>
        <p:txBody>
          <a:bodyPr>
            <a:noAutofit/>
          </a:bodyPr>
          <a:lstStyle/>
          <a:p>
            <a:pPr marL="457200" lvl="1" indent="0" algn="ctr">
              <a:buNone/>
            </a:pP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  <a:cs typeface="Times New Roman" panose="02020603050405020304" pitchFamily="18" charset="0"/>
              </a:rPr>
              <a:t>ADVANCED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solidFill>
                  <a:schemeClr val="tx1"/>
                </a:solidFill>
                <a:latin typeface="Maiandra GD" panose="020E0502030308020204" pitchFamily="34" charset="0"/>
                <a:cs typeface="Times New Roman" panose="02020603050405020304" pitchFamily="18" charset="0"/>
              </a:rPr>
              <a:t>Classes: </a:t>
            </a:r>
          </a:p>
          <a:p>
            <a:pPr marL="457200" lvl="1" indent="0" algn="ctr">
              <a:buNone/>
            </a:pPr>
            <a:r>
              <a:rPr lang="en-US" sz="4800" b="1" dirty="0" smtClean="0">
                <a:solidFill>
                  <a:schemeClr val="tx1"/>
                </a:solidFill>
                <a:latin typeface="Maiandra GD" panose="020E0502030308020204" pitchFamily="34" charset="0"/>
                <a:cs typeface="Times New Roman" panose="02020603050405020304" pitchFamily="18" charset="0"/>
              </a:rPr>
              <a:t>are for </a:t>
            </a:r>
          </a:p>
          <a:p>
            <a:pPr marL="457200" lvl="1" indent="0" algn="ctr">
              <a:buNone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  <a:cs typeface="Times New Roman" panose="02020603050405020304" pitchFamily="18" charset="0"/>
              </a:rPr>
              <a:t>Willing </a:t>
            </a:r>
          </a:p>
          <a:p>
            <a:pPr marL="457200" lvl="1" indent="0" algn="ctr">
              <a:buNone/>
            </a:pP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Times New Roman" panose="02020603050405020304" pitchFamily="18" charset="0"/>
              </a:rPr>
              <a:t>and </a:t>
            </a:r>
          </a:p>
          <a:p>
            <a:pPr marL="457200" lvl="1" indent="0" algn="ctr">
              <a:buNone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  <a:cs typeface="Times New Roman" panose="02020603050405020304" pitchFamily="18" charset="0"/>
              </a:rPr>
              <a:t>Academically Prepared </a:t>
            </a:r>
          </a:p>
          <a:p>
            <a:pPr marL="457200" lvl="1" indent="0" algn="ctr">
              <a:buNone/>
            </a:pP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Times New Roman" panose="02020603050405020304" pitchFamily="18" charset="0"/>
              </a:rPr>
              <a:t>Students</a:t>
            </a:r>
            <a:endParaRPr lang="en-US" sz="4800" b="1" dirty="0" smtClean="0">
              <a:solidFill>
                <a:schemeClr val="tx1"/>
              </a:solidFill>
              <a:latin typeface="Maiandra GD" panose="020E0502030308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692455">
            <a:off x="261296" y="1889111"/>
            <a:ext cx="2741317" cy="17117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98681">
            <a:off x="6459016" y="2629119"/>
            <a:ext cx="2434193" cy="152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0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ere’s a school-by-school look at DC’s high school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685800"/>
            <a:ext cx="2667000" cy="178155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991600" cy="670559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en-US" sz="60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65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  <a:cs typeface="Times New Roman" panose="02020603050405020304" pitchFamily="18" charset="0"/>
              </a:rPr>
              <a:t>ADVANCED</a:t>
            </a:r>
            <a:r>
              <a:rPr lang="en-US" sz="6500" b="1" dirty="0" smtClean="0">
                <a:solidFill>
                  <a:schemeClr val="tx1"/>
                </a:solidFill>
                <a:latin typeface="Maiandra GD" panose="020E0502030308020204" pitchFamily="34" charset="0"/>
                <a:cs typeface="Times New Roman" panose="02020603050405020304" pitchFamily="18" charset="0"/>
              </a:rPr>
              <a:t> Classes: </a:t>
            </a:r>
            <a:endParaRPr lang="en-US" sz="6000" b="1" dirty="0">
              <a:solidFill>
                <a:schemeClr val="tx1"/>
              </a:solidFill>
              <a:latin typeface="Maiandra GD" panose="020E050203030802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6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47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anose="02060903040505020403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47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anose="02060903040505020403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5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  <a:cs typeface="Times New Roman" panose="02020603050405020304" pitchFamily="18" charset="0"/>
              </a:rPr>
              <a:t>Prepare</a:t>
            </a:r>
            <a:r>
              <a:rPr lang="en-US" sz="5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Times New Roman" panose="02020603050405020304" pitchFamily="18" charset="0"/>
              </a:rPr>
              <a:t> students for </a:t>
            </a:r>
          </a:p>
          <a:p>
            <a:pPr marL="0" indent="0" algn="ctr">
              <a:buNone/>
            </a:pPr>
            <a:r>
              <a:rPr lang="en-US" sz="5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  <a:cs typeface="Times New Roman" panose="02020603050405020304" pitchFamily="18" charset="0"/>
              </a:rPr>
              <a:t>college-level</a:t>
            </a:r>
            <a:r>
              <a:rPr lang="en-US" sz="5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  <a:cs typeface="Times New Roman" panose="02020603050405020304" pitchFamily="18" charset="0"/>
              </a:rPr>
              <a:t> </a:t>
            </a:r>
            <a:r>
              <a:rPr lang="en-US" sz="5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  <a:cs typeface="Times New Roman" panose="02020603050405020304" pitchFamily="18" charset="0"/>
              </a:rPr>
              <a:t>courses</a:t>
            </a:r>
            <a:r>
              <a:rPr lang="en-US" sz="5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  <a:cs typeface="Times New Roman" panose="02020603050405020304" pitchFamily="18" charset="0"/>
              </a:rPr>
              <a:t> </a:t>
            </a:r>
            <a:r>
              <a:rPr lang="en-US" sz="5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Times New Roman" panose="02020603050405020304" pitchFamily="18" charset="0"/>
              </a:rPr>
              <a:t>in the future.</a:t>
            </a:r>
          </a:p>
          <a:p>
            <a:pPr marL="0" indent="0" algn="ctr">
              <a:buNone/>
            </a:pPr>
            <a:endParaRPr lang="en-US" sz="51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anose="02060903040505020403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5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  <a:cs typeface="Times New Roman" panose="02020603050405020304" pitchFamily="18" charset="0"/>
              </a:rPr>
              <a:t>Challenge</a:t>
            </a:r>
            <a:r>
              <a:rPr lang="en-US" sz="5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Times New Roman" panose="02020603050405020304" pitchFamily="18" charset="0"/>
              </a:rPr>
              <a:t> students beyond </a:t>
            </a:r>
          </a:p>
          <a:p>
            <a:pPr marL="0" indent="0" algn="ctr">
              <a:buNone/>
            </a:pPr>
            <a:r>
              <a:rPr lang="en-US" sz="5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Times New Roman" panose="02020603050405020304" pitchFamily="18" charset="0"/>
              </a:rPr>
              <a:t>level course work.</a:t>
            </a:r>
          </a:p>
          <a:p>
            <a:pPr marL="0" indent="0" algn="ctr">
              <a:buNone/>
            </a:pPr>
            <a:endPara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5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  <a:cs typeface="Times New Roman" panose="02020603050405020304" pitchFamily="18" charset="0"/>
              </a:rPr>
              <a:t>Accelerated Math</a:t>
            </a:r>
            <a:r>
              <a:rPr lang="en-US" sz="5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Times New Roman" panose="02020603050405020304" pitchFamily="18" charset="0"/>
              </a:rPr>
              <a:t> is accelerated and covers </a:t>
            </a:r>
          </a:p>
          <a:p>
            <a:pPr marL="0" indent="0" algn="ctr">
              <a:buNone/>
            </a:pPr>
            <a:r>
              <a:rPr lang="en-US" sz="5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Times New Roman" panose="02020603050405020304" pitchFamily="18" charset="0"/>
              </a:rPr>
              <a:t>all 6</a:t>
            </a:r>
            <a:r>
              <a:rPr lang="en-US" sz="5100" b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Times New Roman" panose="02020603050405020304" pitchFamily="18" charset="0"/>
              </a:rPr>
              <a:t>th</a:t>
            </a:r>
            <a:r>
              <a:rPr lang="en-US" sz="5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Times New Roman" panose="02020603050405020304" pitchFamily="18" charset="0"/>
              </a:rPr>
              <a:t> and most of 7</a:t>
            </a:r>
            <a:r>
              <a:rPr lang="en-US" sz="5100" b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Times New Roman" panose="02020603050405020304" pitchFamily="18" charset="0"/>
              </a:rPr>
              <a:t>th</a:t>
            </a:r>
            <a:r>
              <a:rPr lang="en-US" sz="5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Times New Roman" panose="02020603050405020304" pitchFamily="18" charset="0"/>
              </a:rPr>
              <a:t> grade material.</a:t>
            </a:r>
            <a:endParaRPr lang="en-US" sz="5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4000" b="1" dirty="0">
              <a:solidFill>
                <a:schemeClr val="tx1"/>
              </a:solidFill>
              <a:latin typeface="Maiandra GD" panose="020E0502030308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 descr="File:Fast Forward icon.sv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5943600"/>
            <a:ext cx="1194765" cy="862886"/>
          </a:xfrm>
          <a:prstGeom prst="rect">
            <a:avLst/>
          </a:prstGeom>
        </p:spPr>
      </p:pic>
      <p:pic>
        <p:nvPicPr>
          <p:cNvPr id="5" name="Picture 4" descr="Challeng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98" y="3429000"/>
            <a:ext cx="1677493" cy="1676400"/>
          </a:xfrm>
          <a:prstGeom prst="rect">
            <a:avLst/>
          </a:prstGeom>
        </p:spPr>
      </p:pic>
      <p:pic>
        <p:nvPicPr>
          <p:cNvPr id="6" name="Picture 5" descr="The Disconnect Between the Advance Care Planning Needs of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88983"/>
            <a:ext cx="154305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43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2CCCED90751C468D9C2E4AAC9FCE86" ma:contentTypeVersion="16" ma:contentTypeDescription="Create a new document." ma:contentTypeScope="" ma:versionID="2a98010a14e7eed8e47e528a965e9597">
  <xsd:schema xmlns:xsd="http://www.w3.org/2001/XMLSchema" xmlns:xs="http://www.w3.org/2001/XMLSchema" xmlns:p="http://schemas.microsoft.com/office/2006/metadata/properties" xmlns:ns3="a6c2a3cd-0e20-4c01-a749-f4703bc10b03" xmlns:ns4="c2d1edbc-bd92-45bc-aed8-510c15f10ef6" targetNamespace="http://schemas.microsoft.com/office/2006/metadata/properties" ma:root="true" ma:fieldsID="89532c1447dba87d3f87ec57d159ed1b" ns3:_="" ns4:_="">
    <xsd:import namespace="a6c2a3cd-0e20-4c01-a749-f4703bc10b03"/>
    <xsd:import namespace="c2d1edbc-bd92-45bc-aed8-510c15f10ef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c2a3cd-0e20-4c01-a749-f4703bc10b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d1edbc-bd92-45bc-aed8-510c15f10ef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6c2a3cd-0e20-4c01-a749-f4703bc10b03" xsi:nil="true"/>
  </documentManagement>
</p:properties>
</file>

<file path=customXml/itemProps1.xml><?xml version="1.0" encoding="utf-8"?>
<ds:datastoreItem xmlns:ds="http://schemas.openxmlformats.org/officeDocument/2006/customXml" ds:itemID="{8476D84F-DA91-495D-96E2-79A771CF02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c2a3cd-0e20-4c01-a749-f4703bc10b03"/>
    <ds:schemaRef ds:uri="c2d1edbc-bd92-45bc-aed8-510c15f10e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1F86A9-6DD3-405A-8039-5B4C9305A1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CE2B52-BCCD-45EA-BB05-189155944F8F}">
  <ds:schemaRefs>
    <ds:schemaRef ds:uri="c2d1edbc-bd92-45bc-aed8-510c15f10ef6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a6c2a3cd-0e20-4c01-a749-f4703bc10b0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TC102455596[[fn=Spring]]</Template>
  <TotalTime>3219</TotalTime>
  <Words>595</Words>
  <Application>Microsoft Office PowerPoint</Application>
  <PresentationFormat>On-screen Show (4:3)</PresentationFormat>
  <Paragraphs>113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45" baseType="lpstr">
      <vt:lpstr>Algerian</vt:lpstr>
      <vt:lpstr>Arial</vt:lpstr>
      <vt:lpstr>Berlin Sans FB Demi</vt:lpstr>
      <vt:lpstr>Calibri</vt:lpstr>
      <vt:lpstr>Cambria</vt:lpstr>
      <vt:lpstr>Castellar</vt:lpstr>
      <vt:lpstr>Cooper Black</vt:lpstr>
      <vt:lpstr>Courier New</vt:lpstr>
      <vt:lpstr>Curlz MT</vt:lpstr>
      <vt:lpstr>Gadugi</vt:lpstr>
      <vt:lpstr>Georgia</vt:lpstr>
      <vt:lpstr>Goudy Stout</vt:lpstr>
      <vt:lpstr>Imprint MT Shadow</vt:lpstr>
      <vt:lpstr>Ink Free</vt:lpstr>
      <vt:lpstr>Maiandra GD</vt:lpstr>
      <vt:lpstr>MS Reference Sans Serif</vt:lpstr>
      <vt:lpstr>Rockwell Extra Bold</vt:lpstr>
      <vt:lpstr>Segoe Print</vt:lpstr>
      <vt:lpstr>Segoe Script</vt:lpstr>
      <vt:lpstr>Segoe UI Black</vt:lpstr>
      <vt:lpstr>Segoe UI Semibold</vt:lpstr>
      <vt:lpstr>Showcard Gothic</vt:lpstr>
      <vt:lpstr>Snap ITC</vt:lpstr>
      <vt:lpstr>Stencil</vt:lpstr>
      <vt:lpstr>Times New Roman</vt:lpstr>
      <vt:lpstr>Trebuchet MS</vt:lpstr>
      <vt:lpstr>Verdana</vt:lpstr>
      <vt:lpstr>Wingdings</vt:lpstr>
      <vt:lpstr>Wingdings 2</vt:lpstr>
      <vt:lpstr>Spring</vt:lpstr>
      <vt:lpstr> 6th Grade Course Selection</vt:lpstr>
      <vt:lpstr>DIRECTIONS</vt:lpstr>
      <vt:lpstr>MJH 24-25 Course Selection Guide</vt:lpstr>
      <vt:lpstr>Students should have one item: </vt:lpstr>
      <vt:lpstr>PowerPoint Presentation</vt:lpstr>
      <vt:lpstr>     You will take  4  Core Classes:  Reading Language Arts (RLA)-2 periods   Math- 2 periods  Science- 1 period   Social Studies- 1 period  </vt:lpstr>
      <vt:lpstr>PowerPoint Presentation</vt:lpstr>
      <vt:lpstr>PowerPoint Presentation</vt:lpstr>
      <vt:lpstr>PowerPoint Presentation</vt:lpstr>
      <vt:lpstr>PowerPoint Presentation</vt:lpstr>
      <vt:lpstr>PHYSICAL EDUCATION</vt:lpstr>
      <vt:lpstr>PE Choices</vt:lpstr>
      <vt:lpstr>Let’s Talk About Choosing ELECTIVES:</vt:lpstr>
      <vt:lpstr>6th Grade ELECTIVES: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8th Grade Course Selection</dc:title>
  <dc:creator>tlarson</dc:creator>
  <cp:lastModifiedBy>Dunbar, Lesa</cp:lastModifiedBy>
  <cp:revision>561</cp:revision>
  <cp:lastPrinted>2013-02-20T13:13:38Z</cp:lastPrinted>
  <dcterms:created xsi:type="dcterms:W3CDTF">2012-02-06T17:23:38Z</dcterms:created>
  <dcterms:modified xsi:type="dcterms:W3CDTF">2024-02-07T12:58:11Z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0x0101006A2CCCED90751C468D9C2E4AAC9FCE86</vt:lpwstr>
  </property>
</Properties>
</file>